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69" r:id="rId4"/>
    <p:sldId id="276" r:id="rId5"/>
    <p:sldId id="257" r:id="rId6"/>
    <p:sldId id="258" r:id="rId7"/>
    <p:sldId id="265" r:id="rId8"/>
    <p:sldId id="268" r:id="rId9"/>
    <p:sldId id="261" r:id="rId10"/>
    <p:sldId id="259" r:id="rId11"/>
    <p:sldId id="260" r:id="rId12"/>
    <p:sldId id="274" r:id="rId13"/>
    <p:sldId id="282" r:id="rId14"/>
    <p:sldId id="283" r:id="rId15"/>
    <p:sldId id="263" r:id="rId16"/>
    <p:sldId id="266" r:id="rId17"/>
    <p:sldId id="267" r:id="rId18"/>
    <p:sldId id="262" r:id="rId19"/>
    <p:sldId id="280" r:id="rId20"/>
    <p:sldId id="275" r:id="rId21"/>
    <p:sldId id="272" r:id="rId22"/>
    <p:sldId id="273" r:id="rId23"/>
    <p:sldId id="277" r:id="rId24"/>
    <p:sldId id="278" r:id="rId25"/>
    <p:sldId id="279" r:id="rId26"/>
    <p:sldId id="281" r:id="rId27"/>
    <p:sldId id="26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09" autoAdjust="0"/>
  </p:normalViewPr>
  <p:slideViewPr>
    <p:cSldViewPr>
      <p:cViewPr>
        <p:scale>
          <a:sx n="107" d="100"/>
          <a:sy n="107" d="100"/>
        </p:scale>
        <p:origin x="-8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19590-D4DA-4A78-9B51-5F5ACBD509D3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BE0EA-15F8-4529-A2D4-E558640CA9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5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BE0EA-15F8-4529-A2D4-E558640CA9E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9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7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9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6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6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3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5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045E-0226-4EB7-AB4C-08435B0BE2D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6FF1-0988-4FBA-AF29-E8A7E5AEF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6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manda.Donovan@bristol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Donovan@bristolcc.edu" TargetMode="External"/><Relationship Id="rId2" Type="http://schemas.openxmlformats.org/officeDocument/2006/relationships/hyperlink" Target="mailto:Barbara.Bernard@bristol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ane.Pelton@bristolc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istolcc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ristolcc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istolcc.edu/" TargetMode="External"/><Relationship Id="rId4" Type="http://schemas.openxmlformats.org/officeDocument/2006/relationships/hyperlink" Target="mailto:bookstore@bristolc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sundby\AppData\Local\Microsoft\Windows\Temporary Internet Files\Content.IE5\7WPZM3FR\MC910218811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72" y="-14056"/>
            <a:ext cx="9111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594" y="533400"/>
            <a:ext cx="7712406" cy="3829051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Bristol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Vocational Technical Education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Enrollment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95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School Students, 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Parents, and Guardians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accessBCC One Card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accessBCC One Card</a:t>
            </a:r>
            <a:r>
              <a:rPr lang="en-US" dirty="0" smtClean="0"/>
              <a:t> is the official BCC identification card:</a:t>
            </a:r>
          </a:p>
          <a:p>
            <a:r>
              <a:rPr lang="en-US" dirty="0" smtClean="0"/>
              <a:t>Can be used to make purchases</a:t>
            </a:r>
          </a:p>
          <a:p>
            <a:r>
              <a:rPr lang="en-US" dirty="0" smtClean="0"/>
              <a:t>Used to access college facilities &amp; activities</a:t>
            </a:r>
          </a:p>
          <a:p>
            <a:r>
              <a:rPr lang="en-US" dirty="0" smtClean="0"/>
              <a:t>Serves as your library card</a:t>
            </a:r>
            <a:endParaRPr lang="en-US" dirty="0"/>
          </a:p>
        </p:txBody>
      </p:sp>
      <p:pic>
        <p:nvPicPr>
          <p:cNvPr id="2050" name="Picture 2" descr="C:\Users\rsundby\AppData\Local\Microsoft\Windows\Temporary Internet Files\Content.IE5\NZA4A19B\MP9003990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191000"/>
            <a:ext cx="6400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accessBCC One Card Office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649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Bring a driver’s license OR other valid photo ID</a:t>
            </a:r>
          </a:p>
          <a:p>
            <a:pPr marL="0" indent="0" algn="ctr">
              <a:buNone/>
            </a:pPr>
            <a:r>
              <a:rPr lang="en-US" dirty="0" smtClean="0"/>
              <a:t>TO</a:t>
            </a:r>
          </a:p>
          <a:p>
            <a:pPr algn="ctr"/>
            <a:r>
              <a:rPr lang="en-US" dirty="0" smtClean="0"/>
              <a:t>G221 in Commonwealth College Center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K130 in Business Technology Building</a:t>
            </a:r>
          </a:p>
        </p:txBody>
      </p:sp>
      <p:pic>
        <p:nvPicPr>
          <p:cNvPr id="4099" name="Picture 3" descr="C:\Users\rsundby\AppData\Local\Microsoft\Windows\Temporary Internet Files\Content.IE5\NZA4A19B\MC900293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6598"/>
            <a:ext cx="1817827" cy="16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BEEnotified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Sign up for notifications about closings &amp; </a:t>
            </a:r>
            <a:r>
              <a:rPr lang="en-US" dirty="0"/>
              <a:t>other important info via email, </a:t>
            </a:r>
            <a:r>
              <a:rPr lang="en-US" dirty="0" smtClean="0"/>
              <a:t>voice &amp; </a:t>
            </a:r>
            <a:r>
              <a:rPr lang="en-US" dirty="0"/>
              <a:t>text </a:t>
            </a:r>
            <a:r>
              <a:rPr lang="en-US" dirty="0" smtClean="0"/>
              <a:t>messages</a:t>
            </a:r>
          </a:p>
          <a:p>
            <a:r>
              <a:rPr lang="en-US" dirty="0" smtClean="0"/>
              <a:t>Login </a:t>
            </a:r>
            <a:r>
              <a:rPr lang="en-US" b="1" dirty="0" smtClean="0"/>
              <a:t>accessBCC</a:t>
            </a:r>
            <a:r>
              <a:rPr lang="en-US" dirty="0" smtClean="0"/>
              <a:t> using your accessBCC User Name &amp; Password</a:t>
            </a:r>
          </a:p>
          <a:p>
            <a:r>
              <a:rPr lang="en-US" dirty="0" smtClean="0"/>
              <a:t>Left side of screen-three options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Contact Devices-enter up to a total of 9 devices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Opt in for optional non-emergency notifications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Summary-review a your subscription summary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3077" name="Picture 5" descr="C:\Users\rsundby\AppData\Local\Microsoft\Windows\Temporary Internet Files\Content.IE5\NZA4A19B\MC9004360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499"/>
            <a:ext cx="1841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sundby\AppData\Local\Microsoft\Windows\Temporary Internet Files\Content.IE5\80073EZR\MP9004053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286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8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Eileen T. Farley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Resources Center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i="1" dirty="0" smtClean="0"/>
              <a:t>Library-First Floor</a:t>
            </a:r>
          </a:p>
          <a:p>
            <a:pPr marL="0" indent="0" algn="ctr">
              <a:buNone/>
            </a:pPr>
            <a:r>
              <a:rPr lang="en-US" dirty="0" smtClean="0"/>
              <a:t>Professional librarians assist with research </a:t>
            </a:r>
          </a:p>
          <a:p>
            <a:pPr marL="0" indent="0" algn="ctr">
              <a:buNone/>
            </a:pPr>
            <a:r>
              <a:rPr lang="en-US" dirty="0" smtClean="0"/>
              <a:t>(print &amp; media)</a:t>
            </a:r>
          </a:p>
          <a:p>
            <a:pPr marL="0" indent="0" algn="ctr">
              <a:buNone/>
            </a:pPr>
            <a:r>
              <a:rPr lang="en-US" dirty="0" smtClean="0"/>
              <a:t>Learning Resources Center-Building A</a:t>
            </a:r>
          </a:p>
          <a:p>
            <a:pPr marL="0" indent="0" algn="ctr">
              <a:buNone/>
            </a:pPr>
            <a:r>
              <a:rPr lang="en-US" dirty="0" smtClean="0"/>
              <a:t>508-678-2811 </a:t>
            </a:r>
          </a:p>
          <a:p>
            <a:pPr marL="0" indent="0" algn="ctr">
              <a:buNone/>
            </a:pPr>
            <a:r>
              <a:rPr lang="en-US" dirty="0" smtClean="0"/>
              <a:t>Circulation ext. 2105 or Reference ext. 2108</a:t>
            </a:r>
          </a:p>
          <a:p>
            <a:pPr marL="0" indent="0" algn="ctr">
              <a:buNone/>
            </a:pPr>
            <a:r>
              <a:rPr lang="en-US" sz="2800" dirty="0" smtClean="0"/>
              <a:t>Web Page:  http://BristolCC.edu/Academics/Library/index.cfm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198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Eileen T. Farley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Resources Center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Rodgers Cyber Café</a:t>
            </a:r>
          </a:p>
          <a:p>
            <a:pPr marL="0" indent="0" algn="ctr">
              <a:buNone/>
            </a:pPr>
            <a:r>
              <a:rPr lang="en-US" sz="2800" dirty="0" smtClean="0"/>
              <a:t>Desk top computers</a:t>
            </a:r>
          </a:p>
          <a:p>
            <a:pPr marL="0" indent="0" algn="ctr">
              <a:buNone/>
            </a:pPr>
            <a:r>
              <a:rPr lang="en-US" sz="2800" dirty="0" smtClean="0"/>
              <a:t>Group study tables</a:t>
            </a:r>
          </a:p>
          <a:p>
            <a:pPr marL="0" indent="0" algn="ctr">
              <a:buNone/>
            </a:pPr>
            <a:r>
              <a:rPr lang="en-US" sz="2800" dirty="0" smtClean="0"/>
              <a:t>Lounge chairs</a:t>
            </a:r>
          </a:p>
          <a:p>
            <a:pPr marL="0" indent="0" algn="ctr">
              <a:buNone/>
            </a:pPr>
            <a:r>
              <a:rPr lang="en-US" sz="2800" dirty="0"/>
              <a:t>Vending Machines also </a:t>
            </a:r>
            <a:r>
              <a:rPr lang="en-US" sz="2800" dirty="0" smtClean="0"/>
              <a:t>available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Group study rooms reserved at circulation desk (ext.2105)</a:t>
            </a:r>
          </a:p>
        </p:txBody>
      </p:sp>
    </p:spTree>
    <p:extLst>
      <p:ext uri="{BB962C8B-B14F-4D97-AF65-F5344CB8AC3E}">
        <p14:creationId xmlns:p14="http://schemas.microsoft.com/office/powerpoint/2010/main" val="322225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Tutoring &amp; Academic Support Center (TASC)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rsundby\AppData\Local\Microsoft\Windows\Temporary Internet Files\Content.IE5\7WPZM3FR\MP9004440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23469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Assists students outside the classroom with: homework, class projects, writing needs and tips for improving studying</a:t>
            </a:r>
          </a:p>
          <a:p>
            <a:r>
              <a:rPr lang="en-US" dirty="0" smtClean="0"/>
              <a:t>Tutoring &amp; Academic Support Center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Room:  B110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Telephone:  508-678-2811 ext. 2295</a:t>
            </a:r>
          </a:p>
          <a:p>
            <a:r>
              <a:rPr lang="en-US" dirty="0" smtClean="0"/>
              <a:t>BCC Writing Center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Room B117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Telephone:  508-678-2811 ext. 2544</a:t>
            </a:r>
          </a:p>
        </p:txBody>
      </p:sp>
    </p:spTree>
    <p:extLst>
      <p:ext uri="{BB962C8B-B14F-4D97-AF65-F5344CB8AC3E}">
        <p14:creationId xmlns:p14="http://schemas.microsoft.com/office/powerpoint/2010/main" val="6295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Tutoring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Program Files\Microsoft Office\MEDIA\CAGCAT10\j03005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952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752600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eTutoring online writing lab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Ask a tutor to review your draft of a writing assignment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Tutor will return your draft with mark-ups and suggestions for improvement within 24 to 48 hours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Log onto </a:t>
            </a:r>
            <a:r>
              <a:rPr lang="en-US" sz="3200" b="1" dirty="0" smtClean="0"/>
              <a:t>accessBCC</a:t>
            </a:r>
            <a:r>
              <a:rPr lang="en-US" sz="3200" dirty="0" smtClean="0"/>
              <a:t> to access </a:t>
            </a:r>
            <a:r>
              <a:rPr lang="en-US" sz="3200" b="1" dirty="0" smtClean="0"/>
              <a:t>eTutoring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Telephone # 508-678-2811 ext. 2081</a:t>
            </a:r>
          </a:p>
        </p:txBody>
      </p:sp>
    </p:spTree>
    <p:extLst>
      <p:ext uri="{BB962C8B-B14F-4D97-AF65-F5344CB8AC3E}">
        <p14:creationId xmlns:p14="http://schemas.microsoft.com/office/powerpoint/2010/main" val="20119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Labs for Student Use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Open Labs (times </a:t>
            </a:r>
            <a:r>
              <a:rPr lang="en-US" dirty="0"/>
              <a:t>are posted </a:t>
            </a:r>
            <a:r>
              <a:rPr lang="en-US" dirty="0" smtClean="0"/>
              <a:t>at </a:t>
            </a:r>
            <a:r>
              <a:rPr lang="en-US" dirty="0"/>
              <a:t>each </a:t>
            </a:r>
            <a:r>
              <a:rPr lang="en-US" dirty="0" smtClean="0"/>
              <a:t>lab):</a:t>
            </a:r>
          </a:p>
          <a:p>
            <a:r>
              <a:rPr lang="en-US" dirty="0" smtClean="0"/>
              <a:t>Community Computing Center </a:t>
            </a:r>
          </a:p>
          <a:p>
            <a:pPr marL="0" indent="0">
              <a:buNone/>
            </a:pPr>
            <a:r>
              <a:rPr lang="en-US" dirty="0" smtClean="0"/>
              <a:t>    (Business Technology Building) (K130)</a:t>
            </a:r>
          </a:p>
          <a:p>
            <a:r>
              <a:rPr lang="en-US" dirty="0" smtClean="0"/>
              <a:t>Learning Resources Center (Library)(A)</a:t>
            </a:r>
          </a:p>
          <a:p>
            <a:r>
              <a:rPr lang="en-US" dirty="0" smtClean="0"/>
              <a:t>Rodgers Cyber Café (Library)(A)</a:t>
            </a:r>
          </a:p>
          <a:p>
            <a:pPr marL="0" indent="0">
              <a:buNone/>
            </a:pPr>
            <a:r>
              <a:rPr lang="en-US" dirty="0" smtClean="0"/>
              <a:t>Dedicated labs:</a:t>
            </a:r>
          </a:p>
          <a:p>
            <a:pPr marL="0" indent="0">
              <a:buNone/>
            </a:pPr>
            <a:r>
              <a:rPr lang="en-US" dirty="0" smtClean="0"/>
              <a:t>Art, Computer Science, Nursing, Engineering, Math, &amp; Languages location in several areas</a:t>
            </a:r>
            <a:r>
              <a:rPr lang="en-US" dirty="0"/>
              <a:t> </a:t>
            </a:r>
            <a:r>
              <a:rPr lang="en-US" dirty="0" smtClean="0"/>
              <a:t>(check Computer Labs web page for locations)</a:t>
            </a:r>
          </a:p>
        </p:txBody>
      </p:sp>
    </p:spTree>
    <p:extLst>
      <p:ext uri="{BB962C8B-B14F-4D97-AF65-F5344CB8AC3E}">
        <p14:creationId xmlns:p14="http://schemas.microsoft.com/office/powerpoint/2010/main" val="4093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sundby\AppData\Local\Microsoft\Windows\Temporary Internet Files\Content.IE5\NZA4A19B\MP900443152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533401"/>
            <a:ext cx="8086725" cy="55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syllabus has information regarding how grade is calculated</a:t>
            </a:r>
          </a:p>
          <a:p>
            <a:r>
              <a:rPr lang="en-US" dirty="0" smtClean="0"/>
              <a:t>IF you encounter difficulty &amp; are concerned about your grade-seek advising &amp; speak to instructor</a:t>
            </a:r>
          </a:p>
          <a:p>
            <a:r>
              <a:rPr lang="en-US" dirty="0" smtClean="0"/>
              <a:t>Grades are posted to accessBCC AFTER semester concludes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Illness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 must contact professor if:</a:t>
            </a:r>
          </a:p>
          <a:p>
            <a:pPr lvl="1"/>
            <a:r>
              <a:rPr lang="en-US" dirty="0" smtClean="0"/>
              <a:t>Sick</a:t>
            </a:r>
          </a:p>
          <a:p>
            <a:pPr lvl="1"/>
            <a:r>
              <a:rPr lang="en-US" dirty="0" smtClean="0"/>
              <a:t>Accident</a:t>
            </a:r>
          </a:p>
          <a:p>
            <a:pPr lvl="1"/>
            <a:r>
              <a:rPr lang="en-US" dirty="0" smtClean="0"/>
              <a:t>Appointment</a:t>
            </a:r>
            <a:endParaRPr lang="en-US" dirty="0"/>
          </a:p>
          <a:p>
            <a:pPr marL="338138" lvl="1" indent="-287338">
              <a:buFont typeface="Arial" pitchFamily="34" charset="0"/>
              <a:buChar char="•"/>
            </a:pPr>
            <a:r>
              <a:rPr lang="en-US" sz="3200" dirty="0" smtClean="0"/>
              <a:t>Contact via e-mail, telephone, or through Divisional Office</a:t>
            </a:r>
          </a:p>
          <a:p>
            <a:pPr marL="338138" lvl="1" indent="-287338">
              <a:buFont typeface="Arial" pitchFamily="34" charset="0"/>
              <a:buChar char="•"/>
            </a:pPr>
            <a:r>
              <a:rPr lang="en-US" sz="3200" dirty="0" smtClean="0"/>
              <a:t>Follow professor’s directions as posted on course syllabus</a:t>
            </a:r>
          </a:p>
          <a:p>
            <a:pPr marL="338138" lvl="1" indent="-287338">
              <a:buFont typeface="Arial" pitchFamily="34" charset="0"/>
              <a:buChar char="•"/>
            </a:pPr>
            <a:r>
              <a:rPr lang="en-US" dirty="0" smtClean="0"/>
              <a:t>Call Vice President of Students (ext. 2150) to send a message to professor</a:t>
            </a:r>
          </a:p>
        </p:txBody>
      </p:sp>
      <p:pic>
        <p:nvPicPr>
          <p:cNvPr id="8194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sundby\AppData\Local\Microsoft\Windows\Temporary Internet Files\Content.IE5\NZA4A19B\MM90028357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Bristol Career Vocational Technical Education Linkages Program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1" y="1981200"/>
            <a:ext cx="8229600" cy="2514600"/>
          </a:xfrm>
        </p:spPr>
        <p:txBody>
          <a:bodyPr/>
          <a:lstStyle/>
          <a:p>
            <a:r>
              <a:rPr lang="en-US" dirty="0" smtClean="0"/>
              <a:t>Articulation Agreements</a:t>
            </a:r>
          </a:p>
          <a:p>
            <a:r>
              <a:rPr lang="en-US" dirty="0" smtClean="0"/>
              <a:t>Accuplacer</a:t>
            </a:r>
            <a:r>
              <a:rPr lang="en-US" sz="2000" dirty="0" smtClean="0"/>
              <a:t>©</a:t>
            </a:r>
          </a:p>
          <a:p>
            <a:r>
              <a:rPr lang="en-US" dirty="0" smtClean="0"/>
              <a:t>Dual Enrollment</a:t>
            </a:r>
          </a:p>
          <a:p>
            <a:r>
              <a:rPr lang="en-US" dirty="0" smtClean="0"/>
              <a:t>Career Days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88184" y="5427618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Amanda Donovan</a:t>
            </a:r>
            <a:r>
              <a:rPr lang="en-US" sz="2000" dirty="0" smtClean="0"/>
              <a:t>, CVTE </a:t>
            </a:r>
            <a:r>
              <a:rPr lang="en-US" sz="2000" dirty="0"/>
              <a:t>Linkages Director</a:t>
            </a:r>
          </a:p>
          <a:p>
            <a:pPr marL="0" lvl="1">
              <a:buNone/>
            </a:pPr>
            <a:r>
              <a:rPr lang="en-US" sz="2000" dirty="0" smtClean="0"/>
              <a:t>508-678-2811 </a:t>
            </a:r>
            <a:r>
              <a:rPr lang="en-US" sz="2000" dirty="0"/>
              <a:t>ext. 2644</a:t>
            </a:r>
          </a:p>
          <a:p>
            <a:pPr marL="0" lvl="1">
              <a:buNone/>
            </a:pPr>
            <a:r>
              <a:rPr lang="en-US" sz="2000" dirty="0">
                <a:hlinkClick r:id="rId2"/>
              </a:rPr>
              <a:t>Amanda.Donovan@bristolcc.edu</a:t>
            </a:r>
            <a:endParaRPr lang="en-US" sz="2000" dirty="0"/>
          </a:p>
        </p:txBody>
      </p:sp>
      <p:pic>
        <p:nvPicPr>
          <p:cNvPr id="3076" name="Picture 4" descr="http://www.greenville.k12.sc.us/whhs/images/tuto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33700"/>
            <a:ext cx="17526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2133600"/>
            <a:ext cx="328473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Ask your guidance counselor for more information</a:t>
            </a:r>
            <a:endParaRPr lang="en-US" b="1" dirty="0"/>
          </a:p>
        </p:txBody>
      </p:sp>
      <p:sp>
        <p:nvSpPr>
          <p:cNvPr id="7" name="Explosion 1 6"/>
          <p:cNvSpPr/>
          <p:nvPr/>
        </p:nvSpPr>
        <p:spPr>
          <a:xfrm>
            <a:off x="4495800" y="2895600"/>
            <a:ext cx="1752600" cy="10981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What is </a:t>
            </a:r>
            <a:r>
              <a:rPr lang="en-US" sz="1200" dirty="0" err="1" smtClean="0"/>
              <a:t>Accuplacer</a:t>
            </a:r>
            <a:r>
              <a:rPr lang="en-US" sz="1200" dirty="0" smtClean="0"/>
              <a:t>?</a:t>
            </a:r>
            <a:endParaRPr lang="en-US" sz="1200" dirty="0"/>
          </a:p>
        </p:txBody>
      </p:sp>
      <p:sp>
        <p:nvSpPr>
          <p:cNvPr id="8" name="Explosion 1 7"/>
          <p:cNvSpPr/>
          <p:nvPr/>
        </p:nvSpPr>
        <p:spPr>
          <a:xfrm>
            <a:off x="7204969" y="2895600"/>
            <a:ext cx="14478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College placement test</a:t>
            </a:r>
            <a:endParaRPr lang="en-US" sz="1000" dirty="0"/>
          </a:p>
        </p:txBody>
      </p:sp>
      <p:pic>
        <p:nvPicPr>
          <p:cNvPr id="3074" name="Picture 2" descr="http://telligent.com/cfs-file.ashx/__key/communityserver-blogs-components-weblogfiles/00-00-00-05-55/2480.Picture-_2D00_-Rob_2700_s-3-keys-to-success-b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8" y="4686301"/>
            <a:ext cx="2892312" cy="210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a Course AFTER Registration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ADD/DROP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students should be registered in their courses </a:t>
            </a:r>
            <a:r>
              <a:rPr lang="en-US" dirty="0" smtClean="0"/>
              <a:t>by the </a:t>
            </a:r>
            <a:r>
              <a:rPr lang="en-US" dirty="0"/>
              <a:t>end of the first week of classes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Add/Drop period </a:t>
            </a:r>
            <a:r>
              <a:rPr lang="en-US" dirty="0"/>
              <a:t>is scheduled at the start of each semester.</a:t>
            </a:r>
          </a:p>
          <a:p>
            <a:r>
              <a:rPr lang="en-US" dirty="0" smtClean="0"/>
              <a:t>ADD:  to add a </a:t>
            </a:r>
            <a:r>
              <a:rPr lang="en-US" dirty="0"/>
              <a:t>course </a:t>
            </a:r>
            <a:r>
              <a:rPr lang="en-US" dirty="0" smtClean="0"/>
              <a:t>after Add/Drop </a:t>
            </a:r>
            <a:r>
              <a:rPr lang="en-US" dirty="0"/>
              <a:t>period </a:t>
            </a:r>
            <a:r>
              <a:rPr lang="en-US" dirty="0" smtClean="0"/>
              <a:t>requires instructor’s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written </a:t>
            </a:r>
            <a:r>
              <a:rPr lang="en-US" dirty="0"/>
              <a:t>approval </a:t>
            </a:r>
            <a:r>
              <a:rPr lang="en-US" dirty="0" smtClean="0"/>
              <a:t>&amp; </a:t>
            </a:r>
            <a:r>
              <a:rPr lang="en-US" dirty="0"/>
              <a:t>may </a:t>
            </a:r>
            <a:r>
              <a:rPr lang="en-US" dirty="0" smtClean="0"/>
              <a:t>be subject </a:t>
            </a:r>
            <a:r>
              <a:rPr lang="en-US" dirty="0"/>
              <a:t>to other limitations.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DROP:  student </a:t>
            </a:r>
            <a:r>
              <a:rPr lang="en-US" dirty="0"/>
              <a:t>may </a:t>
            </a:r>
            <a:r>
              <a:rPr lang="en-US" dirty="0" smtClean="0"/>
              <a:t>withdraw from </a:t>
            </a:r>
            <a:r>
              <a:rPr lang="en-US" dirty="0"/>
              <a:t>a course at any time </a:t>
            </a:r>
            <a:r>
              <a:rPr lang="en-US" dirty="0" smtClean="0"/>
              <a:t>before </a:t>
            </a:r>
            <a:r>
              <a:rPr lang="en-US" dirty="0"/>
              <a:t>end </a:t>
            </a:r>
            <a:r>
              <a:rPr lang="en-US" dirty="0" smtClean="0"/>
              <a:t>of tenth </a:t>
            </a:r>
            <a:r>
              <a:rPr lang="en-US" dirty="0"/>
              <a:t>week of classes </a:t>
            </a:r>
            <a:r>
              <a:rPr lang="en-US" b="1" dirty="0" smtClean="0"/>
              <a:t>&amp;</a:t>
            </a:r>
            <a:r>
              <a:rPr lang="en-US" dirty="0" smtClean="0"/>
              <a:t> will </a:t>
            </a:r>
            <a:r>
              <a:rPr lang="en-US" dirty="0"/>
              <a:t>receive a “</a:t>
            </a:r>
            <a:r>
              <a:rPr lang="en-US" b="1" dirty="0"/>
              <a:t>W</a:t>
            </a:r>
            <a:r>
              <a:rPr lang="en-US" dirty="0" smtClean="0"/>
              <a:t>” on transcript:</a:t>
            </a:r>
          </a:p>
          <a:p>
            <a:pPr marL="576263" indent="-238125">
              <a:buFont typeface="Wingdings" pitchFamily="2" charset="2"/>
              <a:buChar char="ü"/>
            </a:pPr>
            <a:r>
              <a:rPr lang="en-US" dirty="0" smtClean="0"/>
              <a:t>Consult with </a:t>
            </a:r>
            <a:r>
              <a:rPr lang="en-US" dirty="0"/>
              <a:t>an advisor, </a:t>
            </a:r>
            <a:endParaRPr lang="en-US" dirty="0" smtClean="0"/>
          </a:p>
          <a:p>
            <a:pPr marL="576263" indent="-238125">
              <a:buFont typeface="Wingdings" pitchFamily="2" charset="2"/>
              <a:buChar char="ü"/>
            </a:pPr>
            <a:r>
              <a:rPr lang="en-US" dirty="0" smtClean="0"/>
              <a:t>Obtain signatures of instructor &amp; </a:t>
            </a:r>
            <a:r>
              <a:rPr lang="en-US" dirty="0"/>
              <a:t>advisor on </a:t>
            </a:r>
            <a:r>
              <a:rPr lang="en-US" dirty="0" smtClean="0"/>
              <a:t>Change </a:t>
            </a:r>
            <a:r>
              <a:rPr lang="en-US" dirty="0"/>
              <a:t>of </a:t>
            </a:r>
            <a:r>
              <a:rPr lang="en-US" dirty="0" smtClean="0"/>
              <a:t>Schedule form</a:t>
            </a:r>
            <a:r>
              <a:rPr lang="en-US" dirty="0"/>
              <a:t>, </a:t>
            </a:r>
            <a:endParaRPr lang="en-US" dirty="0" smtClean="0"/>
          </a:p>
          <a:p>
            <a:pPr marL="576263" indent="-238125">
              <a:buFont typeface="Wingdings" pitchFamily="2" charset="2"/>
              <a:buChar char="ü"/>
            </a:pPr>
            <a:r>
              <a:rPr lang="en-US" dirty="0" smtClean="0"/>
              <a:t>Return completed Change of Schedule </a:t>
            </a:r>
            <a:r>
              <a:rPr lang="en-US" dirty="0"/>
              <a:t>form to the </a:t>
            </a:r>
            <a:r>
              <a:rPr lang="en-US" dirty="0" smtClean="0"/>
              <a:t>Enrollment Center</a:t>
            </a:r>
            <a:r>
              <a:rPr lang="en-US" dirty="0"/>
              <a:t>. </a:t>
            </a:r>
            <a:endParaRPr lang="en-US" dirty="0" smtClean="0"/>
          </a:p>
          <a:p>
            <a:pPr marL="338138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Students </a:t>
            </a:r>
            <a:r>
              <a:rPr lang="en-US" dirty="0"/>
              <a:t>are cautioned that grades of “W</a:t>
            </a:r>
            <a:r>
              <a:rPr lang="en-US" dirty="0" smtClean="0"/>
              <a:t>” will </a:t>
            </a:r>
            <a:r>
              <a:rPr lang="en-US" dirty="0"/>
              <a:t>lower the S.C.R. </a:t>
            </a:r>
            <a:r>
              <a:rPr lang="en-US" dirty="0" smtClean="0"/>
              <a:t>&amp; will place </a:t>
            </a:r>
            <a:r>
              <a:rPr lang="en-US" dirty="0"/>
              <a:t>student at risk </a:t>
            </a:r>
            <a:r>
              <a:rPr lang="en-US" dirty="0" smtClean="0"/>
              <a:t>for probation </a:t>
            </a:r>
            <a:r>
              <a:rPr lang="en-US" dirty="0"/>
              <a:t>or dismissal.</a:t>
            </a:r>
          </a:p>
        </p:txBody>
      </p:sp>
    </p:spTree>
    <p:extLst>
      <p:ext uri="{BB962C8B-B14F-4D97-AF65-F5344CB8AC3E}">
        <p14:creationId xmlns:p14="http://schemas.microsoft.com/office/powerpoint/2010/main" val="55792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of Student Information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BCC designates </a:t>
            </a:r>
            <a:r>
              <a:rPr lang="en-US" sz="2800" dirty="0"/>
              <a:t>the following categories of student information as public or “Directory </a:t>
            </a:r>
            <a:r>
              <a:rPr lang="en-US" sz="2800" dirty="0" smtClean="0"/>
              <a:t>Information” &amp; such </a:t>
            </a:r>
            <a:r>
              <a:rPr lang="en-US" sz="2800" dirty="0"/>
              <a:t>information may be disclosed </a:t>
            </a:r>
            <a:r>
              <a:rPr lang="en-US" sz="2800" dirty="0" smtClean="0"/>
              <a:t>for </a:t>
            </a:r>
            <a:r>
              <a:rPr lang="en-US" sz="2800" dirty="0"/>
              <a:t>any purpose, at its </a:t>
            </a:r>
            <a:r>
              <a:rPr lang="en-US" sz="2800" dirty="0" smtClean="0"/>
              <a:t>discretion:</a:t>
            </a:r>
          </a:p>
          <a:p>
            <a:r>
              <a:rPr lang="en-US" sz="2800" u="sng" dirty="0" smtClean="0"/>
              <a:t>Category 1</a:t>
            </a:r>
            <a:r>
              <a:rPr lang="en-US" sz="2800" dirty="0"/>
              <a:t>: Name, address, telephone number, dates of attendance, </a:t>
            </a:r>
            <a:r>
              <a:rPr lang="en-US" sz="2800" dirty="0" smtClean="0"/>
              <a:t>class;</a:t>
            </a:r>
          </a:p>
          <a:p>
            <a:r>
              <a:rPr lang="en-US" sz="2800" u="sng" dirty="0"/>
              <a:t>Category 2</a:t>
            </a:r>
            <a:r>
              <a:rPr lang="en-US" sz="2800" dirty="0" smtClean="0"/>
              <a:t>: </a:t>
            </a:r>
            <a:r>
              <a:rPr lang="en-US" sz="2800" dirty="0"/>
              <a:t>Previous institutions attended, major field of study, awards, honors, degree(s) conferred (including dates</a:t>
            </a:r>
            <a:r>
              <a:rPr lang="en-US" sz="2800" dirty="0" smtClean="0"/>
              <a:t>);</a:t>
            </a:r>
          </a:p>
          <a:p>
            <a:r>
              <a:rPr lang="en-US" sz="2800" u="sng" dirty="0" smtClean="0"/>
              <a:t>Category 3</a:t>
            </a:r>
            <a:r>
              <a:rPr lang="en-US" sz="2800" dirty="0" smtClean="0"/>
              <a:t>: </a:t>
            </a:r>
            <a:r>
              <a:rPr lang="en-US" sz="2800" dirty="0"/>
              <a:t>Past &amp; present participation in officially recognized sports &amp; activities, physical factors (height, weight of athletes), date &amp; place of </a:t>
            </a:r>
            <a:r>
              <a:rPr lang="en-US" sz="2800" dirty="0" smtClean="0"/>
              <a:t>birth.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986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Record Disclosure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Students may consent to full disclosure of academic </a:t>
            </a:r>
            <a:r>
              <a:rPr lang="en-US" dirty="0" smtClean="0"/>
              <a:t>&amp; </a:t>
            </a:r>
            <a:r>
              <a:rPr lang="en-US" dirty="0"/>
              <a:t>financial information to another person or agency.  </a:t>
            </a:r>
            <a:r>
              <a:rPr lang="en-US" u="sng" dirty="0"/>
              <a:t>In doing so the student authorizes the institution to release information to an individual identified by the student in writing.  </a:t>
            </a:r>
            <a:r>
              <a:rPr lang="en-US" u="sng" dirty="0" smtClean="0"/>
              <a:t>Student </a:t>
            </a:r>
            <a:r>
              <a:rPr lang="en-US" u="sng" dirty="0"/>
              <a:t>must submit a Student Record Disclosure Form to the office of the Registrar</a:t>
            </a:r>
            <a:r>
              <a:rPr lang="en-US" dirty="0"/>
              <a:t>.  Forms are available in the Enrollment Center located in the Commonwealth College Center, or the Attleboro and New Bedford campuses. 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0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 Center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mputr3"/>
          <p:cNvSpPr>
            <a:spLocks noEditPoints="1" noChangeArrowheads="1"/>
          </p:cNvSpPr>
          <p:nvPr/>
        </p:nvSpPr>
        <p:spPr bwMode="auto">
          <a:xfrm>
            <a:off x="7086600" y="381000"/>
            <a:ext cx="1666875" cy="12192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Evaluates applications for admission to BCC</a:t>
            </a:r>
          </a:p>
          <a:p>
            <a:r>
              <a:rPr lang="en-US" dirty="0"/>
              <a:t>Reviews academic records &amp; </a:t>
            </a:r>
            <a:r>
              <a:rPr lang="en-US" dirty="0" smtClean="0"/>
              <a:t>Advises students</a:t>
            </a:r>
          </a:p>
          <a:p>
            <a:r>
              <a:rPr lang="en-US" dirty="0" smtClean="0"/>
              <a:t>Evaluates requests for internal transfers</a:t>
            </a:r>
          </a:p>
          <a:p>
            <a:r>
              <a:rPr lang="en-US" dirty="0" smtClean="0"/>
              <a:t>Manages transfer credits for incoming students</a:t>
            </a:r>
          </a:p>
          <a:p>
            <a:r>
              <a:rPr lang="en-US" dirty="0" smtClean="0"/>
              <a:t>Provides some career information &amp; guidance</a:t>
            </a:r>
          </a:p>
          <a:p>
            <a:r>
              <a:rPr lang="en-US" dirty="0" smtClean="0"/>
              <a:t>Assists students in all aspects of payment process</a:t>
            </a:r>
          </a:p>
        </p:txBody>
      </p:sp>
    </p:spTree>
    <p:extLst>
      <p:ext uri="{BB962C8B-B14F-4D97-AF65-F5344CB8AC3E}">
        <p14:creationId xmlns:p14="http://schemas.microsoft.com/office/powerpoint/2010/main" val="410084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 Center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Provides registration &amp; enrollment related services into credit &amp; non-credit courses</a:t>
            </a:r>
          </a:p>
          <a:p>
            <a:r>
              <a:rPr lang="en-US" dirty="0" smtClean="0"/>
              <a:t>Staff comprised of:</a:t>
            </a:r>
          </a:p>
          <a:p>
            <a:pPr lvl="1"/>
            <a:r>
              <a:rPr lang="en-US" dirty="0" smtClean="0"/>
              <a:t>Registration ext. 2157</a:t>
            </a:r>
          </a:p>
          <a:p>
            <a:pPr lvl="1"/>
            <a:r>
              <a:rPr lang="en-US" dirty="0" smtClean="0"/>
              <a:t>Records ext. 2240</a:t>
            </a:r>
          </a:p>
          <a:p>
            <a:pPr lvl="1"/>
            <a:r>
              <a:rPr lang="en-US" dirty="0" smtClean="0"/>
              <a:t>Admissions ext. 2516</a:t>
            </a:r>
          </a:p>
          <a:p>
            <a:pPr lvl="1"/>
            <a:r>
              <a:rPr lang="en-US" dirty="0" smtClean="0"/>
              <a:t>Enrollment Services ext. 2590</a:t>
            </a:r>
          </a:p>
          <a:p>
            <a:pPr lvl="1"/>
            <a:r>
              <a:rPr lang="en-US" dirty="0" smtClean="0"/>
              <a:t>Financial Aid ext. 2515</a:t>
            </a:r>
          </a:p>
          <a:p>
            <a:pPr lvl="1"/>
            <a:r>
              <a:rPr lang="en-US" dirty="0" smtClean="0"/>
              <a:t>Student Accounts ext. 2160</a:t>
            </a:r>
          </a:p>
          <a:p>
            <a:pPr marL="0" indent="0" algn="ctr">
              <a:buNone/>
            </a:pPr>
            <a:r>
              <a:rPr lang="en-US" dirty="0" smtClean="0"/>
              <a:t>First </a:t>
            </a:r>
            <a:r>
              <a:rPr lang="en-US" dirty="0"/>
              <a:t>Floor, G Building</a:t>
            </a:r>
          </a:p>
          <a:p>
            <a:pPr marL="0" indent="0" algn="ctr">
              <a:buNone/>
            </a:pPr>
            <a:r>
              <a:rPr lang="en-US" dirty="0" smtClean="0"/>
              <a:t>508-678-2811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676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1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Affairs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student with transfer to 4-year degree </a:t>
            </a:r>
          </a:p>
          <a:p>
            <a:r>
              <a:rPr lang="en-US" dirty="0" smtClean="0"/>
              <a:t>Teaches student about scholarships</a:t>
            </a:r>
          </a:p>
          <a:p>
            <a:r>
              <a:rPr lang="en-US" dirty="0" smtClean="0"/>
              <a:t>Enlightens student regarding articulations</a:t>
            </a:r>
          </a:p>
          <a:p>
            <a:pPr marL="0" indent="0" algn="ctr">
              <a:buNone/>
            </a:pPr>
            <a:r>
              <a:rPr lang="en-US" dirty="0" smtClean="0"/>
              <a:t>Second Floor, </a:t>
            </a:r>
            <a:r>
              <a:rPr lang="en-US" dirty="0"/>
              <a:t>G Building</a:t>
            </a:r>
          </a:p>
          <a:p>
            <a:pPr marL="0" indent="0" algn="ctr">
              <a:buNone/>
            </a:pPr>
            <a:r>
              <a:rPr lang="en-US" dirty="0" smtClean="0"/>
              <a:t>508-678-2811 ext. 2229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724400"/>
            <a:ext cx="952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99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sundby\AppData\Local\Microsoft\Windows\Temporary Internet Files\Content.IE5\NZA4A19B\MC900439359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Services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en-US" dirty="0" smtClean="0"/>
              <a:t>ITS Help Desk can answer computer-related questions</a:t>
            </a:r>
          </a:p>
          <a:p>
            <a:r>
              <a:rPr lang="en-US" dirty="0" smtClean="0"/>
              <a:t>Can direct student to campus technology resources</a:t>
            </a:r>
          </a:p>
          <a:p>
            <a:pPr marL="0" indent="0" algn="ctr">
              <a:buNone/>
            </a:pPr>
            <a:r>
              <a:rPr lang="en-US" dirty="0" err="1" smtClean="0"/>
              <a:t>Stoico</a:t>
            </a:r>
            <a:r>
              <a:rPr lang="en-US" dirty="0" smtClean="0"/>
              <a:t> Business Technology Building (K-130)</a:t>
            </a:r>
          </a:p>
          <a:p>
            <a:pPr marL="0" indent="0" algn="ctr">
              <a:buNone/>
            </a:pPr>
            <a:r>
              <a:rPr lang="en-US" dirty="0" smtClean="0"/>
              <a:t>508-678-2811 ext. 2119</a:t>
            </a:r>
          </a:p>
          <a:p>
            <a:pPr marL="0" indent="0" algn="ctr">
              <a:buNone/>
            </a:pPr>
            <a:r>
              <a:rPr lang="en-US" dirty="0" smtClean="0"/>
              <a:t>Website:  BristolCC.edu/its</a:t>
            </a:r>
          </a:p>
        </p:txBody>
      </p:sp>
    </p:spTree>
    <p:extLst>
      <p:ext uri="{BB962C8B-B14F-4D97-AF65-F5344CB8AC3E}">
        <p14:creationId xmlns:p14="http://schemas.microsoft.com/office/powerpoint/2010/main" val="1966270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Advising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or Call for Appointment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Barbara Bernard, Bristol CVTE Linkages Special Programs Coordinator</a:t>
            </a:r>
          </a:p>
          <a:p>
            <a:pPr marL="0" indent="0">
              <a:buNone/>
            </a:pPr>
            <a:r>
              <a:rPr lang="en-US" sz="2000" dirty="0" smtClean="0"/>
              <a:t>	D Building, D200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508-678-2811 ext. 3460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Barbara.Bernard@bristolcc.edu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Amanda Donovan, Bristol CVTE Linkages Director</a:t>
            </a:r>
            <a:endParaRPr lang="en-US" sz="2000" dirty="0"/>
          </a:p>
          <a:p>
            <a:pPr marL="908050" lvl="1" indent="0">
              <a:buNone/>
            </a:pPr>
            <a:r>
              <a:rPr lang="en-US" sz="2000" dirty="0" smtClean="0"/>
              <a:t>D Building, D200</a:t>
            </a:r>
          </a:p>
          <a:p>
            <a:pPr marL="908050" lvl="1" indent="0">
              <a:buNone/>
            </a:pPr>
            <a:r>
              <a:rPr lang="en-US" sz="2000" dirty="0" smtClean="0"/>
              <a:t>508-678-2811 ext. 2644</a:t>
            </a:r>
          </a:p>
          <a:p>
            <a:pPr marL="908050" lvl="1" indent="0">
              <a:buNone/>
            </a:pPr>
            <a:r>
              <a:rPr lang="en-US" sz="2000" dirty="0" smtClean="0">
                <a:hlinkClick r:id="rId3"/>
              </a:rPr>
              <a:t>Amanda.Donovan@bristolcc.edu</a:t>
            </a:r>
            <a:endParaRPr lang="en-US" sz="2000" dirty="0" smtClean="0"/>
          </a:p>
          <a:p>
            <a:pPr marL="908050" lvl="1" indent="0">
              <a:buNone/>
            </a:pPr>
            <a:endParaRPr lang="en-US" sz="2000" dirty="0" smtClean="0"/>
          </a:p>
          <a:p>
            <a:r>
              <a:rPr lang="en-US" sz="2000" dirty="0"/>
              <a:t>Diane </a:t>
            </a:r>
            <a:r>
              <a:rPr lang="en-US" sz="2000" dirty="0" err="1"/>
              <a:t>Pelton</a:t>
            </a:r>
            <a:r>
              <a:rPr lang="en-US" sz="2000" dirty="0"/>
              <a:t>, Bristol CVTE Linkages Administrative Assistant</a:t>
            </a:r>
          </a:p>
          <a:p>
            <a:pPr marL="457200" lvl="1" indent="0">
              <a:buNone/>
            </a:pPr>
            <a:r>
              <a:rPr lang="en-US" sz="2000" dirty="0"/>
              <a:t>	D Building, D209	</a:t>
            </a:r>
          </a:p>
          <a:p>
            <a:pPr marL="457200" lvl="1" indent="0">
              <a:buNone/>
            </a:pPr>
            <a:r>
              <a:rPr lang="en-US" sz="2000" dirty="0"/>
              <a:t>	508-678-2811 ext. 2597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hlinkClick r:id="rId4"/>
              </a:rPr>
              <a:t>Diane.Pelton@bristolcc.edu</a:t>
            </a:r>
            <a:r>
              <a:rPr lang="en-US" sz="2000" dirty="0"/>
              <a:t> </a:t>
            </a:r>
          </a:p>
          <a:p>
            <a:pPr marL="90805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158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874404"/>
              </p:ext>
            </p:extLst>
          </p:nvPr>
        </p:nvGraphicFramePr>
        <p:xfrm>
          <a:off x="914400" y="76200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76200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BCC Campus Map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4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Fall River Campus-over 1,800 spaces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First Come/First Served Basis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park between 2 white lines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parking on grass </a:t>
            </a:r>
          </a:p>
          <a:p>
            <a:pPr marL="406400" lvl="1" indent="-355600">
              <a:buFont typeface="Arial" pitchFamily="34" charset="0"/>
              <a:buChar char="•"/>
            </a:pPr>
            <a:r>
              <a:rPr lang="en-US" sz="3200" dirty="0" smtClean="0"/>
              <a:t>New Bedford Campus </a:t>
            </a:r>
            <a:r>
              <a:rPr lang="en-US" dirty="0" smtClean="0"/>
              <a:t>(with valid student ID)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Elm Street Garage (25¢ per hour)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Zeiterion</a:t>
            </a:r>
            <a:r>
              <a:rPr lang="en-US" dirty="0" smtClean="0"/>
              <a:t> Garage (50¢ per hour)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Metered Street Parking (50¢ per hour/2 hr. limit)</a:t>
            </a:r>
            <a:endParaRPr lang="en-US" dirty="0"/>
          </a:p>
          <a:p>
            <a:pPr marL="406400" lvl="1" indent="-355600">
              <a:buFont typeface="Arial" pitchFamily="34" charset="0"/>
              <a:buChar char="•"/>
            </a:pPr>
            <a:r>
              <a:rPr lang="en-US" sz="3200" dirty="0" smtClean="0"/>
              <a:t>Attleboro Campus </a:t>
            </a:r>
            <a:r>
              <a:rPr lang="en-US" dirty="0" smtClean="0"/>
              <a:t>(ample parking)</a:t>
            </a:r>
            <a:endParaRPr lang="en-US" dirty="0"/>
          </a:p>
          <a:p>
            <a:pPr marL="795338" lvl="1" indent="-338138">
              <a:buNone/>
            </a:pPr>
            <a:endParaRPr lang="en-US" sz="3200" dirty="0"/>
          </a:p>
          <a:p>
            <a:pPr lvl="1"/>
            <a:endParaRPr lang="en-US" dirty="0" smtClean="0"/>
          </a:p>
        </p:txBody>
      </p:sp>
      <p:pic>
        <p:nvPicPr>
          <p:cNvPr id="4098" name="Picture 2" descr="C:\Users\rsundby\AppData\Local\Microsoft\Windows\Temporary Internet Files\Content.IE5\R2EXI8XA\MP9004049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04800"/>
            <a:ext cx="1981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sundby\AppData\Local\Microsoft\Windows\Temporary Internet Files\Content.IE5\R2EXI8XA\MC9004403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4865"/>
            <a:ext cx="1447801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rsundby\AppData\Local\Microsoft\Windows\Temporary Internet Files\Content.IE5\80073EZR\MP900403728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accessBCC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accessBCC</a:t>
            </a:r>
            <a:r>
              <a:rPr lang="en-US" dirty="0" smtClean="0"/>
              <a:t> is your portal to all things at BCC:</a:t>
            </a:r>
          </a:p>
          <a:p>
            <a:r>
              <a:rPr lang="en-US" dirty="0" smtClean="0"/>
              <a:t>Allows students to view their schedule</a:t>
            </a:r>
          </a:p>
          <a:p>
            <a:r>
              <a:rPr lang="en-US" dirty="0" smtClean="0"/>
              <a:t>Allows students to obtain final grade at end of term</a:t>
            </a:r>
          </a:p>
          <a:p>
            <a:r>
              <a:rPr lang="en-US" dirty="0" smtClean="0"/>
              <a:t>Provides students with a college e-mail account</a:t>
            </a:r>
          </a:p>
          <a:p>
            <a:r>
              <a:rPr lang="en-US" dirty="0"/>
              <a:t>S</a:t>
            </a:r>
            <a:r>
              <a:rPr lang="en-US" dirty="0" smtClean="0"/>
              <a:t>erves as a portal to other resources including the eLearning system (online course materials)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Set-Up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ccessBCC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Account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rsundby\AppData\Local\Microsoft\Windows\Temporary Internet Files\Content.IE5\R2EXI8XA\MP900431217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3505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Bristol Community College webpage:  </a:t>
            </a:r>
            <a:r>
              <a:rPr lang="en-US" sz="2800" dirty="0" smtClean="0">
                <a:hlinkClick r:id="rId4"/>
              </a:rPr>
              <a:t>www.bristolcc.edu</a:t>
            </a:r>
            <a:endParaRPr lang="en-US" sz="2800" dirty="0" smtClean="0"/>
          </a:p>
          <a:p>
            <a:r>
              <a:rPr lang="en-US" sz="2800" dirty="0" smtClean="0"/>
              <a:t>Click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My@accessBCC</a:t>
            </a:r>
            <a:r>
              <a:rPr lang="en-US" sz="2800" dirty="0" smtClean="0"/>
              <a:t> image</a:t>
            </a:r>
          </a:p>
          <a:p>
            <a:r>
              <a:rPr lang="en-US" sz="2800" dirty="0" smtClean="0"/>
              <a:t>Follow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My Account </a:t>
            </a:r>
            <a:r>
              <a:rPr lang="en-US" sz="2800" dirty="0" smtClean="0"/>
              <a:t>link below log-in screen</a:t>
            </a:r>
          </a:p>
          <a:p>
            <a:r>
              <a:rPr lang="en-US" sz="2800" dirty="0" smtClean="0"/>
              <a:t>Use your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BCC ID# </a:t>
            </a:r>
            <a:r>
              <a:rPr lang="en-US" sz="2800" dirty="0" smtClean="0"/>
              <a:t>(900######)</a:t>
            </a:r>
          </a:p>
          <a:p>
            <a:r>
              <a:rPr lang="en-US" sz="2800" dirty="0" smtClean="0"/>
              <a:t>Orientation information for new students: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http://bristolcc.edu/students/orientation/index.cfm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66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Courses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79028" cy="4817533"/>
          </a:xfrm>
        </p:spPr>
        <p:txBody>
          <a:bodyPr>
            <a:normAutofit/>
          </a:bodyPr>
          <a:lstStyle/>
          <a:p>
            <a:r>
              <a:rPr lang="en-US" dirty="0" smtClean="0"/>
              <a:t>Set up </a:t>
            </a:r>
            <a:r>
              <a:rPr lang="en-US" b="1" dirty="0"/>
              <a:t>a</a:t>
            </a:r>
            <a:r>
              <a:rPr lang="en-US" b="1" dirty="0" smtClean="0"/>
              <a:t>ccessBCC</a:t>
            </a:r>
            <a:r>
              <a:rPr lang="en-US" dirty="0" smtClean="0"/>
              <a:t> to enter BCC eLearning portal</a:t>
            </a:r>
          </a:p>
          <a:p>
            <a:r>
              <a:rPr lang="en-US" dirty="0" smtClean="0"/>
              <a:t>Log into </a:t>
            </a:r>
            <a:r>
              <a:rPr lang="en-US" b="1" dirty="0"/>
              <a:t>a</a:t>
            </a:r>
            <a:r>
              <a:rPr lang="en-US" b="1" dirty="0" smtClean="0"/>
              <a:t>ccessBCC</a:t>
            </a:r>
          </a:p>
          <a:p>
            <a:r>
              <a:rPr lang="en-US" dirty="0" smtClean="0"/>
              <a:t>Click on eLearning tab at top of screen</a:t>
            </a:r>
          </a:p>
          <a:p>
            <a:r>
              <a:rPr lang="en-US" dirty="0" smtClean="0"/>
              <a:t>Click link to access your courses</a:t>
            </a:r>
          </a:p>
          <a:p>
            <a:pPr marL="0" indent="0" algn="ctr">
              <a:buNone/>
            </a:pPr>
            <a:r>
              <a:rPr lang="en-US" sz="2800" b="1" dirty="0" smtClean="0"/>
              <a:t>(No access to courses until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day of semester)</a:t>
            </a:r>
          </a:p>
          <a:p>
            <a:r>
              <a:rPr lang="en-US" dirty="0" smtClean="0"/>
              <a:t>Click name of your course</a:t>
            </a:r>
          </a:p>
          <a:p>
            <a:r>
              <a:rPr lang="en-US" dirty="0" smtClean="0"/>
              <a:t>Technical help available through BCC’s website </a:t>
            </a:r>
            <a:r>
              <a:rPr lang="en-US" dirty="0" smtClean="0">
                <a:hlinkClick r:id="rId2"/>
              </a:rPr>
              <a:t>www.bristolcc.edu</a:t>
            </a:r>
            <a:r>
              <a:rPr lang="en-US" dirty="0" smtClean="0"/>
              <a:t> </a:t>
            </a:r>
          </a:p>
        </p:txBody>
      </p:sp>
      <p:pic>
        <p:nvPicPr>
          <p:cNvPr id="6147" name="Picture 3" descr="C:\Users\rsundby\AppData\Local\Microsoft\Windows\Temporary Internet Files\Content.IE5\NZA4A19B\MP9004331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240028" cy="11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eLearning Orientation Course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eLearning 101 recommended</a:t>
            </a:r>
          </a:p>
          <a:p>
            <a:r>
              <a:rPr lang="en-US" dirty="0" smtClean="0"/>
              <a:t>Sign-up on-line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OR</a:t>
            </a:r>
          </a:p>
          <a:p>
            <a:r>
              <a:rPr lang="en-US" dirty="0" smtClean="0"/>
              <a:t>Face to Face Assistance in room A208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(2</a:t>
            </a:r>
            <a:r>
              <a:rPr lang="en-US" baseline="30000" dirty="0" smtClean="0"/>
              <a:t>nd</a:t>
            </a:r>
            <a:r>
              <a:rPr lang="en-US" dirty="0" smtClean="0"/>
              <a:t> floor of Library)</a:t>
            </a:r>
          </a:p>
          <a:p>
            <a:r>
              <a:rPr lang="en-US" dirty="0" smtClean="0"/>
              <a:t>Schedule is posted on line</a:t>
            </a:r>
          </a:p>
          <a:p>
            <a:r>
              <a:rPr lang="en-US" dirty="0" smtClean="0"/>
              <a:t>Telephone # 508-678-2811 ext. 2081</a:t>
            </a:r>
            <a:endParaRPr lang="en-US" dirty="0"/>
          </a:p>
        </p:txBody>
      </p:sp>
      <p:sp>
        <p:nvSpPr>
          <p:cNvPr id="4" name="computr2"/>
          <p:cNvSpPr>
            <a:spLocks noEditPoints="1" noChangeArrowheads="1"/>
          </p:cNvSpPr>
          <p:nvPr/>
        </p:nvSpPr>
        <p:spPr bwMode="auto">
          <a:xfrm>
            <a:off x="6983942" y="4419600"/>
            <a:ext cx="1809750" cy="180975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BCC College Bookstore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rsundby\AppData\Local\Microsoft\Windows\Temporary Internet Files\Content.IE5\NZA4A19B\MP900438678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Commonwealth College Center (G Building)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Phone</a:t>
            </a:r>
            <a:r>
              <a:rPr lang="en-US" dirty="0"/>
              <a:t>: 508.678.2811, ext. 2239</a:t>
            </a:r>
            <a:br>
              <a:rPr lang="en-US" dirty="0"/>
            </a:br>
            <a:r>
              <a:rPr lang="en-US" dirty="0"/>
              <a:t>Fax:     508.677.2411</a:t>
            </a:r>
            <a:br>
              <a:rPr lang="en-US" dirty="0"/>
            </a:br>
            <a:r>
              <a:rPr lang="en-US" dirty="0"/>
              <a:t>Email: </a:t>
            </a:r>
            <a:r>
              <a:rPr lang="en-US" u="sng" dirty="0" smtClean="0">
                <a:hlinkClick r:id="rId4"/>
              </a:rPr>
              <a:t>bookstore@bristolcc.edu</a:t>
            </a:r>
            <a:endParaRPr lang="en-US" dirty="0" smtClean="0"/>
          </a:p>
          <a:p>
            <a:r>
              <a:rPr lang="en-US" dirty="0" smtClean="0"/>
              <a:t>Bring copy of your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‘Detailed Schedule’</a:t>
            </a:r>
          </a:p>
          <a:p>
            <a:r>
              <a:rPr lang="en-US" dirty="0" smtClean="0"/>
              <a:t>Textbook information is also found on BCC web site </a:t>
            </a:r>
            <a:r>
              <a:rPr lang="en-US" dirty="0" smtClean="0">
                <a:hlinkClick r:id="rId5"/>
              </a:rPr>
              <a:t>www.bristolcc.edu</a:t>
            </a:r>
            <a:r>
              <a:rPr lang="en-US" dirty="0" smtClean="0"/>
              <a:t> &amp; search credit courses</a:t>
            </a:r>
          </a:p>
          <a:p>
            <a:pPr lvl="1"/>
            <a:r>
              <a:rPr lang="en-US" dirty="0" smtClean="0"/>
              <a:t>Select your course &amp; click the CRN#</a:t>
            </a:r>
          </a:p>
          <a:p>
            <a:pPr lvl="1"/>
            <a:r>
              <a:rPr lang="en-US" dirty="0" smtClean="0"/>
              <a:t>Textbook &amp; ISBN will be provided</a:t>
            </a:r>
          </a:p>
          <a:p>
            <a:pPr lvl="1"/>
            <a:r>
              <a:rPr lang="en-US" dirty="0" smtClean="0"/>
              <a:t>Books </a:t>
            </a:r>
            <a:r>
              <a:rPr lang="en-US" dirty="0"/>
              <a:t>from the </a:t>
            </a:r>
            <a:r>
              <a:rPr lang="en-US" dirty="0" smtClean="0"/>
              <a:t>BCC bookstore guarantee you that you are getting </a:t>
            </a:r>
            <a:r>
              <a:rPr lang="en-US" dirty="0"/>
              <a:t>exactly what you need to be prepared for 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Bookstore staff </a:t>
            </a:r>
            <a:r>
              <a:rPr lang="en-US" dirty="0" smtClean="0"/>
              <a:t>work </a:t>
            </a:r>
            <a:r>
              <a:rPr lang="en-US" dirty="0"/>
              <a:t>closely with </a:t>
            </a:r>
            <a:r>
              <a:rPr lang="en-US" dirty="0" smtClean="0"/>
              <a:t>the faculty </a:t>
            </a:r>
            <a:r>
              <a:rPr lang="en-US" dirty="0"/>
              <a:t>to ensure they have the right books on </a:t>
            </a:r>
            <a:r>
              <a:rPr lang="en-US" dirty="0" smtClean="0"/>
              <a:t>the shelves </a:t>
            </a:r>
            <a:r>
              <a:rPr lang="en-US" dirty="0"/>
              <a:t>for all </a:t>
            </a:r>
            <a:r>
              <a:rPr lang="en-US" dirty="0" smtClean="0"/>
              <a:t>courses</a:t>
            </a:r>
          </a:p>
        </p:txBody>
      </p:sp>
    </p:spTree>
    <p:extLst>
      <p:ext uri="{BB962C8B-B14F-4D97-AF65-F5344CB8AC3E}">
        <p14:creationId xmlns:p14="http://schemas.microsoft.com/office/powerpoint/2010/main" val="17636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1099</Words>
  <Application>Microsoft Office PowerPoint</Application>
  <PresentationFormat>On-screen Show (4:3)</PresentationFormat>
  <Paragraphs>198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Acrobat Document</vt:lpstr>
      <vt:lpstr> Bristol Career Vocational Technical Education Dual Enrollment Orientation</vt:lpstr>
      <vt:lpstr>Bristol Career Vocational Technical Education Linkages Program</vt:lpstr>
      <vt:lpstr>BCC Campus Map</vt:lpstr>
      <vt:lpstr>Parking</vt:lpstr>
      <vt:lpstr>accessBCC</vt:lpstr>
      <vt:lpstr>Set-Up accessBCC Account</vt:lpstr>
      <vt:lpstr>Online Courses</vt:lpstr>
      <vt:lpstr>eLearning Orientation Course</vt:lpstr>
      <vt:lpstr>BCC College Bookstore</vt:lpstr>
      <vt:lpstr>accessBCC One Card</vt:lpstr>
      <vt:lpstr>accessBCC One Card Office</vt:lpstr>
      <vt:lpstr>BEEnotified</vt:lpstr>
      <vt:lpstr>Eileen T. Farley  Learning Resources Center </vt:lpstr>
      <vt:lpstr>Eileen T. Farley  Learning Resources Center</vt:lpstr>
      <vt:lpstr>Tutoring &amp; Academic Support Center (TASC)</vt:lpstr>
      <vt:lpstr>Online Tutoring</vt:lpstr>
      <vt:lpstr>Computer Labs for Student Use</vt:lpstr>
      <vt:lpstr>Grades</vt:lpstr>
      <vt:lpstr>Student Illness</vt:lpstr>
      <vt:lpstr>Changing a Course AFTER Registration ADD/DROP</vt:lpstr>
      <vt:lpstr>Release of Student Information</vt:lpstr>
      <vt:lpstr>Student Record Disclosure</vt:lpstr>
      <vt:lpstr>Enrollment Center</vt:lpstr>
      <vt:lpstr>Enrollment Center</vt:lpstr>
      <vt:lpstr>Transfer Affairs</vt:lpstr>
      <vt:lpstr>Information Technology Services</vt:lpstr>
      <vt:lpstr>Advising E-Mail or Call for Appointment</vt:lpstr>
    </vt:vector>
  </TitlesOfParts>
  <Company>Bristol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Bristol Career Vocational Technical Education Orientation</dc:title>
  <dc:creator>Windows User</dc:creator>
  <cp:lastModifiedBy>Windows User</cp:lastModifiedBy>
  <cp:revision>81</cp:revision>
  <cp:lastPrinted>2013-05-21T18:54:56Z</cp:lastPrinted>
  <dcterms:created xsi:type="dcterms:W3CDTF">2012-12-12T17:32:54Z</dcterms:created>
  <dcterms:modified xsi:type="dcterms:W3CDTF">2013-09-09T13:33:28Z</dcterms:modified>
</cp:coreProperties>
</file>